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7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63" r:id="rId18"/>
    <p:sldId id="258" r:id="rId19"/>
    <p:sldId id="259" r:id="rId20"/>
    <p:sldId id="260" r:id="rId21"/>
    <p:sldId id="261" r:id="rId22"/>
    <p:sldId id="262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A7EBB"/>
    <a:srgbClr val="BE4B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4BCB-C4FE-4E0F-9423-099B179045E0}" type="datetimeFigureOut">
              <a:rPr lang="en-US" smtClean="0"/>
              <a:pPr/>
              <a:t>29-May-13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7273-6BE3-41A0-950F-14C4199B3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Mobilization: A Conceptual Understanding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IMRAN AHMAD SAJID</a:t>
            </a:r>
          </a:p>
          <a:p>
            <a:r>
              <a:rPr lang="en-US" dirty="0" smtClean="0"/>
              <a:t>Lecturer (Social Work)</a:t>
            </a:r>
          </a:p>
          <a:p>
            <a:r>
              <a:rPr lang="en-US" dirty="0" smtClean="0"/>
              <a:t>ISSG, University of Peshawar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severity of the damage caused by the earthquake is attributed to severe </a:t>
            </a:r>
            <a:r>
              <a:rPr lang="en-US" dirty="0" err="1" smtClean="0"/>
              <a:t>upthrust</a:t>
            </a:r>
            <a:r>
              <a:rPr lang="en-US" dirty="0" smtClean="0"/>
              <a:t>, coupled with poor construction.</a:t>
            </a:r>
          </a:p>
        </p:txBody>
      </p:sp>
      <p:pic>
        <p:nvPicPr>
          <p:cNvPr id="4" name="Picture 2" descr="http://www.defendpakistan.com/wp-content/uploads/2012/08/balakot-pi20051018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870" y="3429000"/>
            <a:ext cx="50385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Swiss Agency for Development and Cooperation - 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Imran\Desktop\Social Mobilization\4006898589_1a4f3543d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50584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Proof House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Imran\Desktop\Social Mobilization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81200"/>
            <a:ext cx="6934200" cy="436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make people learn to build the new earthquake proof houses? </a:t>
            </a:r>
          </a:p>
          <a:p>
            <a:endParaRPr lang="en-US" dirty="0" smtClean="0"/>
          </a:p>
          <a:p>
            <a:r>
              <a:rPr lang="en-US" dirty="0" smtClean="0"/>
              <a:t>People don’t have </a:t>
            </a:r>
            <a:r>
              <a:rPr lang="en-US" dirty="0" err="1" smtClean="0"/>
              <a:t>facebook</a:t>
            </a:r>
            <a:r>
              <a:rPr lang="en-US" dirty="0" smtClean="0"/>
              <a:t>, internet, TV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Kamran</a:t>
            </a:r>
            <a:r>
              <a:rPr lang="en-US" dirty="0" smtClean="0"/>
              <a:t>, Manager SDC, </a:t>
            </a:r>
            <a:r>
              <a:rPr lang="en-US" dirty="0" err="1" smtClean="0"/>
              <a:t>Mansehra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Imran_1\My Pictures\Naran Toure-23th-25th Aug 2012\Kamran Cam\IMG_5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09551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48600" y="1600200"/>
            <a:ext cx="9038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Kamran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6354226" y="1406507"/>
            <a:ext cx="1383268" cy="250931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1" y="1981201"/>
            <a:ext cx="3048001" cy="12191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600200"/>
            <a:ext cx="20778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Owner of the House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1143000"/>
            <a:ext cx="24571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Earthquake Proof House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362200" y="1524000"/>
            <a:ext cx="2667000" cy="2133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Kamran</a:t>
            </a:r>
            <a:r>
              <a:rPr lang="en-US" dirty="0" smtClean="0"/>
              <a:t> took the project of building earthquake proof houses in </a:t>
            </a:r>
            <a:r>
              <a:rPr lang="en-US" dirty="0" err="1" smtClean="0"/>
              <a:t>Balakot</a:t>
            </a:r>
            <a:r>
              <a:rPr lang="en-US" dirty="0" smtClean="0"/>
              <a:t>, </a:t>
            </a:r>
            <a:r>
              <a:rPr lang="en-US" dirty="0" err="1" smtClean="0"/>
              <a:t>Naran</a:t>
            </a:r>
            <a:r>
              <a:rPr lang="en-US" dirty="0" smtClean="0"/>
              <a:t>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 employed 3 social </a:t>
            </a:r>
            <a:r>
              <a:rPr lang="en-US" dirty="0" err="1" smtClean="0"/>
              <a:t>mobilizers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project lasted for three years.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social </a:t>
            </a:r>
            <a:r>
              <a:rPr lang="en-US" dirty="0" err="1" smtClean="0"/>
              <a:t>mobilizers</a:t>
            </a:r>
            <a:r>
              <a:rPr lang="en-US" dirty="0" smtClean="0"/>
              <a:t> would go to a village and contact any person.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social </a:t>
            </a:r>
            <a:r>
              <a:rPr lang="en-US" dirty="0" err="1" smtClean="0"/>
              <a:t>mobilizers</a:t>
            </a:r>
            <a:r>
              <a:rPr lang="en-US" dirty="0" smtClean="0"/>
              <a:t> would inform him of their visit and project.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initial contacted person would gather a few other members of his village.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social </a:t>
            </a:r>
            <a:r>
              <a:rPr lang="en-US" dirty="0" err="1" smtClean="0"/>
              <a:t>mobilizers</a:t>
            </a:r>
            <a:r>
              <a:rPr lang="en-US" dirty="0" smtClean="0"/>
              <a:t> would again visit the village and present their project to the gathering.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The gathering would select a few </a:t>
            </a:r>
            <a:r>
              <a:rPr lang="en-US" dirty="0" err="1" smtClean="0"/>
              <a:t>memebrs</a:t>
            </a:r>
            <a:r>
              <a:rPr lang="en-US" dirty="0" smtClean="0"/>
              <a:t> as a village committee.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The SDC social </a:t>
            </a:r>
            <a:r>
              <a:rPr lang="en-US" dirty="0" err="1" smtClean="0"/>
              <a:t>mobilizers</a:t>
            </a:r>
            <a:r>
              <a:rPr lang="en-US" dirty="0" smtClean="0"/>
              <a:t> would invite the village committee members for the training on Earthquake Proof House building to Base-Camp </a:t>
            </a:r>
            <a:r>
              <a:rPr lang="en-US" dirty="0" err="1" smtClean="0"/>
              <a:t>Mansehra</a:t>
            </a:r>
            <a:r>
              <a:rPr lang="en-US" dirty="0" smtClean="0"/>
              <a:t>, where an Engineer would give them training on building the house.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It was the job of the village committee to train all other village members in building the </a:t>
            </a:r>
            <a:r>
              <a:rPr lang="en-US" dirty="0" err="1" smtClean="0"/>
              <a:t>eq.p</a:t>
            </a:r>
            <a:r>
              <a:rPr lang="en-US" dirty="0" smtClean="0"/>
              <a:t>. houses.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On completion of the house along the given guidelines, the family would be given a sum of 3,00,000 Rs/- by ERA (Earthquake Rehabilitation Authority), Government of Pakistan.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Now almost all the villages in the area have safe houses. Their community is a developed community in terms of disasters.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Mobilization?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Mobilization is a Military terminology</a:t>
            </a:r>
          </a:p>
          <a:p>
            <a:r>
              <a:rPr lang="en-US" dirty="0" smtClean="0"/>
              <a:t>To Mobilize  = </a:t>
            </a:r>
            <a:r>
              <a:rPr lang="en-US" b="1" dirty="0"/>
              <a:t>prepare forces for </a:t>
            </a:r>
            <a:r>
              <a:rPr lang="en-US" b="1" dirty="0" smtClean="0"/>
              <a:t>action</a:t>
            </a:r>
          </a:p>
          <a:p>
            <a:r>
              <a:rPr lang="en-US" dirty="0" smtClean="0"/>
              <a:t>to </a:t>
            </a:r>
            <a:r>
              <a:rPr lang="en-US" dirty="0"/>
              <a:t>organize people or resources in order to be ready for action or in order to take action, especially in a military or civil emergency, or to be organized for this </a:t>
            </a:r>
            <a:r>
              <a:rPr lang="en-US" dirty="0" smtClean="0"/>
              <a:t>purpose</a:t>
            </a:r>
            <a:r>
              <a:rPr lang="en-US" b="1" dirty="0" smtClean="0"/>
              <a:t>. </a:t>
            </a:r>
            <a:endParaRPr lang="en-US" dirty="0"/>
          </a:p>
          <a:p>
            <a:r>
              <a:rPr lang="en-US" dirty="0" smtClean="0"/>
              <a:t>When Military is mobilized, it is ready to attack the enemy forces at any time. </a:t>
            </a:r>
          </a:p>
          <a:p>
            <a:r>
              <a:rPr lang="en-US" dirty="0" smtClean="0"/>
              <a:t>When community is mobilized, it is ready to attack social problems at any time.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Social mobilization is a process of motivating communities to </a:t>
            </a:r>
            <a:r>
              <a:rPr lang="en-US" u="sng" dirty="0" smtClean="0"/>
              <a:t>organize in a cohesive group </a:t>
            </a:r>
            <a:r>
              <a:rPr lang="en-US" dirty="0" smtClean="0"/>
              <a:t>for an active participation towards their </a:t>
            </a:r>
            <a:r>
              <a:rPr lang="en-US" u="sng" dirty="0" smtClean="0"/>
              <a:t>own development </a:t>
            </a:r>
            <a:r>
              <a:rPr lang="en-US" dirty="0" smtClean="0"/>
              <a:t>(</a:t>
            </a:r>
            <a:r>
              <a:rPr lang="en-US" dirty="0" err="1" smtClean="0"/>
              <a:t>Zari</a:t>
            </a:r>
            <a:r>
              <a:rPr lang="en-US" dirty="0" smtClean="0"/>
              <a:t> Rafiq.p.199).</a:t>
            </a:r>
          </a:p>
          <a:p>
            <a:r>
              <a:rPr lang="en-US" dirty="0" smtClean="0"/>
              <a:t>Mobilization refers to the process of forming crowds, groups, associations and organizations for the pursuit of collective goal (</a:t>
            </a:r>
            <a:r>
              <a:rPr lang="en-US" dirty="0" err="1" smtClean="0"/>
              <a:t>Oberschall</a:t>
            </a:r>
            <a:r>
              <a:rPr lang="en-US" dirty="0" smtClean="0"/>
              <a:t> A, in </a:t>
            </a:r>
            <a:r>
              <a:rPr lang="en-US" dirty="0" err="1" smtClean="0"/>
              <a:t>Zari</a:t>
            </a:r>
            <a:r>
              <a:rPr lang="en-US" dirty="0" smtClean="0"/>
              <a:t> Rafiq.p.199).</a:t>
            </a:r>
          </a:p>
          <a:p>
            <a:r>
              <a:rPr lang="en-US" dirty="0" smtClean="0"/>
              <a:t>Social Mobilization means the art or skill of organizing people for some particular objective and leading them to the stage of self-reliance (</a:t>
            </a:r>
            <a:r>
              <a:rPr lang="en-US" dirty="0" err="1" smtClean="0"/>
              <a:t>Ikram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Jan and </a:t>
            </a:r>
            <a:r>
              <a:rPr lang="en-US" dirty="0" err="1" smtClean="0"/>
              <a:t>Abid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Jan, in </a:t>
            </a:r>
            <a:r>
              <a:rPr lang="en-US" dirty="0" err="1" smtClean="0"/>
              <a:t>Zari</a:t>
            </a:r>
            <a:r>
              <a:rPr lang="en-US" dirty="0" smtClean="0"/>
              <a:t> Rafiq.p.200).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a person or persons from one social status to another (Wallace and Wallace)</a:t>
            </a:r>
          </a:p>
          <a:p>
            <a:r>
              <a:rPr lang="en-US" dirty="0" smtClean="0"/>
              <a:t>Vertical Mobility: Change in class, occupation &amp; power position. </a:t>
            </a:r>
          </a:p>
          <a:p>
            <a:r>
              <a:rPr lang="en-US" dirty="0" smtClean="0"/>
              <a:t>Horizontal Mobility: Change in position without a change in status.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 means human progress, raising the quality of life of people and involving them in political, social and economic activities that affect their lives (</a:t>
            </a:r>
            <a:r>
              <a:rPr lang="en-US" dirty="0" err="1" smtClean="0"/>
              <a:t>Zari</a:t>
            </a:r>
            <a:r>
              <a:rPr lang="en-US" dirty="0" smtClean="0"/>
              <a:t> Rafiq.p.53). </a:t>
            </a:r>
          </a:p>
          <a:p>
            <a:r>
              <a:rPr lang="en-US" dirty="0" smtClean="0"/>
              <a:t>How a given nation can obtain prosperity, civilization, and power by means of agriculture, industry and commerce (White </a:t>
            </a:r>
            <a:r>
              <a:rPr lang="en-US" dirty="0" err="1" smtClean="0"/>
              <a:t>Gorden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Organized group effort to resist or generate social change, or </a:t>
            </a:r>
          </a:p>
          <a:p>
            <a:r>
              <a:rPr lang="en-US" dirty="0" smtClean="0"/>
              <a:t>A collective effort to promote or resist change (Horton &amp; Hunt). </a:t>
            </a:r>
          </a:p>
          <a:p>
            <a:r>
              <a:rPr lang="en-US" dirty="0" smtClean="0"/>
              <a:t>Characteristics: </a:t>
            </a:r>
          </a:p>
          <a:p>
            <a:pPr lvl="1"/>
            <a:r>
              <a:rPr lang="en-US" dirty="0" smtClean="0"/>
              <a:t>Collective Action</a:t>
            </a:r>
          </a:p>
          <a:p>
            <a:pPr lvl="1"/>
            <a:r>
              <a:rPr lang="en-US" dirty="0" smtClean="0"/>
              <a:t>Oriented towards Social Change</a:t>
            </a:r>
          </a:p>
          <a:p>
            <a:r>
              <a:rPr lang="en-US" dirty="0" smtClean="0"/>
              <a:t>Elements: </a:t>
            </a:r>
          </a:p>
          <a:p>
            <a:pPr lvl="1"/>
            <a:r>
              <a:rPr lang="en-US" dirty="0" smtClean="0"/>
              <a:t>Ideology behind the movement</a:t>
            </a:r>
          </a:p>
          <a:p>
            <a:pPr lvl="1"/>
            <a:r>
              <a:rPr lang="en-US" dirty="0" smtClean="0"/>
              <a:t>Organizational framework</a:t>
            </a:r>
          </a:p>
          <a:p>
            <a:pPr lvl="1"/>
            <a:r>
              <a:rPr lang="en-US" dirty="0" smtClean="0"/>
              <a:t>Consequences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1371600"/>
            <a:ext cx="350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Stages: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Preliminary</a:t>
            </a:r>
            <a:r>
              <a:rPr lang="en-US" sz="2800" dirty="0" smtClean="0"/>
              <a:t> Stage – Unrest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stage – emergence of leader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Formalization stage-</a:t>
            </a:r>
            <a:r>
              <a:rPr lang="en-US" sz="2800" dirty="0" smtClean="0"/>
              <a:t> party, organization etc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Institutionalization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Dissolution stage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Elements of Social Mobilization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Key Elements of Social Mobilization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Capital Formation for Development through Community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Training for Human Resource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Socio-Economic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Organizational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process in which community members and, especially the poor, form their own groups or organizations based on common development interests and needs that are best served by organizing themselves as a group. </a:t>
            </a:r>
          </a:p>
          <a:p>
            <a:endParaRPr lang="en-US" dirty="0"/>
          </a:p>
        </p:txBody>
      </p:sp>
      <p:pic>
        <p:nvPicPr>
          <p:cNvPr id="4" name="Picture 3" descr="C:\Users\Imran\Desktop\groep-en-individu_istock_000005822932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7244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Before a person becomes a member of Community Based Organization (CBO), the individual struggles against harsh conditions. </a:t>
            </a:r>
            <a:endParaRPr lang="en-US" dirty="0"/>
          </a:p>
        </p:txBody>
      </p:sp>
      <p:pic>
        <p:nvPicPr>
          <p:cNvPr id="1030" name="Picture 6" descr="http://idb-images.siutao.com/sngle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14712"/>
            <a:ext cx="4362450" cy="431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4525963"/>
          </a:xfrm>
        </p:spPr>
        <p:txBody>
          <a:bodyPr/>
          <a:lstStyle/>
          <a:p>
            <a:r>
              <a:rPr lang="en-US" dirty="0" smtClean="0"/>
              <a:t>Once he/she is organized in a group or organization, the individual has the leverage (power to get things done) with which to address and tackle problems which he/she could not have done alone (</a:t>
            </a:r>
            <a:r>
              <a:rPr lang="en-US" dirty="0" err="1" smtClean="0"/>
              <a:t>Pandey</a:t>
            </a:r>
            <a:r>
              <a:rPr lang="en-US" dirty="0" smtClean="0"/>
              <a:t>, 2002). </a:t>
            </a:r>
          </a:p>
          <a:p>
            <a:endParaRPr lang="en-US" dirty="0"/>
          </a:p>
        </p:txBody>
      </p:sp>
      <p:pic>
        <p:nvPicPr>
          <p:cNvPr id="2050" name="Picture 2" descr="http://ervannur.files.wordpress.com/2010/10/individumasyar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00400"/>
            <a:ext cx="4648200" cy="3657600"/>
          </a:xfrm>
          <a:prstGeom prst="rect">
            <a:avLst/>
          </a:prstGeom>
          <a:noFill/>
        </p:spPr>
      </p:pic>
      <p:pic>
        <p:nvPicPr>
          <p:cNvPr id="2052" name="Picture 4" descr="http://2.bp.blogspot.com/-8ePnRi3cGd4/T_GnrYSl2UI/AAAAAAAADlw/Z93uDLzVDNQ/s320/bela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2876550" cy="3048001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1981200" y="533400"/>
            <a:ext cx="4191000" cy="3505200"/>
          </a:xfrm>
          <a:prstGeom prst="straightConnector1">
            <a:avLst/>
          </a:prstGeom>
          <a:ln w="76200">
            <a:solidFill>
              <a:srgbClr val="4A7EBB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143000"/>
            <a:ext cx="3581400" cy="2362200"/>
          </a:xfrm>
          <a:prstGeom prst="straightConnector1">
            <a:avLst/>
          </a:prstGeom>
          <a:ln w="76200">
            <a:solidFill>
              <a:srgbClr val="BE4B48">
                <a:alpha val="40000"/>
              </a:srgb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Community Based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 Focus Organizations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Broad-Based or Multi-purpose organizations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. CBOs with Specific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</a:p>
          <a:p>
            <a:pPr lvl="1"/>
            <a:r>
              <a:rPr lang="en-US" dirty="0" smtClean="0"/>
              <a:t>Earthquake Proof House Building CBOs</a:t>
            </a:r>
          </a:p>
          <a:p>
            <a:pPr lvl="1"/>
            <a:r>
              <a:rPr lang="en-US" dirty="0" smtClean="0"/>
              <a:t>Child Protection CBOs</a:t>
            </a:r>
          </a:p>
          <a:p>
            <a:pPr lvl="1"/>
            <a:r>
              <a:rPr lang="en-US" dirty="0" smtClean="0"/>
              <a:t>Tenants / Farmers CBOs </a:t>
            </a:r>
          </a:p>
          <a:p>
            <a:pPr lvl="1"/>
            <a:r>
              <a:rPr lang="en-US" dirty="0" smtClean="0"/>
              <a:t>Woman Protection CBOs etc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Close organizations</a:t>
            </a:r>
          </a:p>
          <a:p>
            <a:r>
              <a:rPr lang="en-US" dirty="0" smtClean="0"/>
              <a:t>Memberships is restricted to a specific category of community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Multi-Purpose/Broad-based CBOs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to improve the condition the members and the community in which they live. </a:t>
            </a:r>
          </a:p>
          <a:p>
            <a:r>
              <a:rPr lang="en-US" dirty="0" smtClean="0"/>
              <a:t>Holistic focus</a:t>
            </a:r>
          </a:p>
          <a:p>
            <a:r>
              <a:rPr lang="en-US" dirty="0" smtClean="0"/>
              <a:t>More inclusive of poor people</a:t>
            </a:r>
          </a:p>
          <a:p>
            <a:r>
              <a:rPr lang="en-US" dirty="0" smtClean="0"/>
              <a:t>Effective for poverty alleviation, community-wide development and in establishing strong links with local governments (UC </a:t>
            </a:r>
            <a:r>
              <a:rPr lang="en-US" dirty="0" err="1" smtClean="0"/>
              <a:t>Nazims</a:t>
            </a:r>
            <a:r>
              <a:rPr lang="en-US" dirty="0" smtClean="0"/>
              <a:t> etc)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promoting Effective Organizational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factors: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Building Democratic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Building Leadership capacity of several members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Building Incentives into the early stages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Ensuring inclusive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. Building Democratic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Organization must be run on democratic principles. </a:t>
            </a:r>
          </a:p>
          <a:p>
            <a:r>
              <a:rPr lang="en-US" dirty="0" smtClean="0"/>
              <a:t>It must have a constitution which shall reflect</a:t>
            </a:r>
          </a:p>
          <a:p>
            <a:pPr lvl="1"/>
            <a:r>
              <a:rPr lang="en-US" dirty="0" smtClean="0"/>
              <a:t>Its objectives, </a:t>
            </a:r>
          </a:p>
          <a:p>
            <a:pPr lvl="1"/>
            <a:r>
              <a:rPr lang="en-US" dirty="0" smtClean="0"/>
              <a:t>Its norms and values, </a:t>
            </a:r>
          </a:p>
          <a:p>
            <a:pPr lvl="1"/>
            <a:r>
              <a:rPr lang="en-US" dirty="0" smtClean="0"/>
              <a:t>Its principles by which the CBO will function. </a:t>
            </a:r>
          </a:p>
          <a:p>
            <a:r>
              <a:rPr lang="en-US" dirty="0" smtClean="0"/>
              <a:t>In order to build long-term commitment of members, it is necessary to promote </a:t>
            </a:r>
          </a:p>
          <a:p>
            <a:pPr lvl="1"/>
            <a:r>
              <a:rPr lang="en-US" dirty="0" smtClean="0"/>
              <a:t>Norms and values such as tolerance, inclusion, cooperation, and equality 	</a:t>
            </a:r>
          </a:p>
          <a:p>
            <a:r>
              <a:rPr lang="en-US" dirty="0" smtClean="0"/>
              <a:t>It helps preventing the CBO from diverging into destructing common good.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Community Development is a process designed to create conditions of economic and </a:t>
            </a:r>
            <a:r>
              <a:rPr lang="en-US" dirty="0" smtClean="0"/>
              <a:t>social progress </a:t>
            </a:r>
            <a:r>
              <a:rPr lang="en-US" dirty="0"/>
              <a:t>for the whole community with its active participation and fullest possible </a:t>
            </a:r>
            <a:r>
              <a:rPr lang="en-US" dirty="0" smtClean="0"/>
              <a:t>reliance upon </a:t>
            </a:r>
            <a:r>
              <a:rPr lang="en-US" dirty="0"/>
              <a:t>the community's initiative</a:t>
            </a:r>
            <a:r>
              <a:rPr lang="en-US" dirty="0" smtClean="0"/>
              <a:t>.“ (UN)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Build Leadership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leadership capacity within the CBO is a must. </a:t>
            </a:r>
          </a:p>
          <a:p>
            <a:r>
              <a:rPr lang="en-US" dirty="0" smtClean="0"/>
              <a:t>Likewise, instead of </a:t>
            </a:r>
            <a:r>
              <a:rPr lang="en-US" b="1" u="sng" dirty="0" smtClean="0"/>
              <a:t>one individual</a:t>
            </a:r>
            <a:r>
              <a:rPr lang="en-US" dirty="0" smtClean="0"/>
              <a:t>, leadership capacity of </a:t>
            </a:r>
            <a:r>
              <a:rPr lang="en-US" b="1" u="sng" dirty="0" smtClean="0"/>
              <a:t>several members </a:t>
            </a:r>
            <a:r>
              <a:rPr lang="en-US" dirty="0" smtClean="0"/>
              <a:t>must be developed, in order to avoid </a:t>
            </a:r>
            <a:r>
              <a:rPr lang="en-US" b="1" u="sng" dirty="0" smtClean="0"/>
              <a:t>dependency </a:t>
            </a:r>
            <a:r>
              <a:rPr lang="en-US" dirty="0" smtClean="0"/>
              <a:t>and </a:t>
            </a:r>
            <a:r>
              <a:rPr lang="en-US" b="1" u="sng" dirty="0" smtClean="0"/>
              <a:t>capture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219" y="6400800"/>
            <a:ext cx="25989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Leadership=ability to lead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6400800"/>
            <a:ext cx="32621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Capacity: ability to do something</a:t>
            </a:r>
            <a:endParaRPr lang="en-US" dirty="0"/>
          </a:p>
        </p:txBody>
      </p:sp>
      <p:pic>
        <p:nvPicPr>
          <p:cNvPr id="37890" name="Picture 2" descr="http://media.licdn.com/mpr/mpr/p/1/000/243/08b/3ad6d8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114800"/>
            <a:ext cx="2400300" cy="2400300"/>
          </a:xfrm>
          <a:prstGeom prst="rect">
            <a:avLst/>
          </a:prstGeom>
          <a:noFill/>
        </p:spPr>
      </p:pic>
      <p:sp>
        <p:nvSpPr>
          <p:cNvPr id="37892" name="AutoShape 4" descr="http://createfunnyphotos.com/uploads/saved_posters/funny-photo-5tx20uabcv-LEADERS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ttp://createfunnyphotos.com/uploads/saved_posters/funny-photo-5tx20uabcv-LEADERSHI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5" name="Picture 7" descr="C:\Users\Imran\Desktop\funny-photo-5tx20uabcv-LEAD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4953000"/>
            <a:ext cx="23336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Building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you join an organization? </a:t>
            </a:r>
          </a:p>
          <a:p>
            <a:r>
              <a:rPr lang="en-US" dirty="0" smtClean="0"/>
              <a:t>Building incentives into early stages of formation of CBO is necessary because…... </a:t>
            </a:r>
          </a:p>
          <a:p>
            <a:r>
              <a:rPr lang="en-US" dirty="0" smtClean="0"/>
              <a:t>it creates interest among community members for organizing.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183868"/>
            <a:ext cx="59667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Incentive in shape of salary, control over CBOs resources etc.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095500" y="2324100"/>
            <a:ext cx="5029200" cy="2514600"/>
          </a:xfrm>
          <a:prstGeom prst="straightConnector1">
            <a:avLst/>
          </a:prstGeom>
          <a:ln w="76200">
            <a:solidFill>
              <a:srgbClr val="4A7EBB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Inclusive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promote equal opportunities and prevent conflict, a social </a:t>
            </a:r>
            <a:r>
              <a:rPr lang="en-US" dirty="0" err="1" smtClean="0"/>
              <a:t>mobilizer</a:t>
            </a:r>
            <a:r>
              <a:rPr lang="en-US" dirty="0" smtClean="0"/>
              <a:t> has to adopt inclusive approach – </a:t>
            </a:r>
            <a:r>
              <a:rPr lang="en-US" dirty="0" err="1" smtClean="0"/>
              <a:t>i.e</a:t>
            </a:r>
            <a:r>
              <a:rPr lang="en-US" dirty="0" smtClean="0"/>
              <a:t>, leave room for new membership.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2. Capital Formation for Development </a:t>
            </a:r>
            <a:br>
              <a:rPr lang="en-US" sz="3600" b="1" dirty="0" smtClean="0"/>
            </a:br>
            <a:r>
              <a:rPr lang="en-US" sz="3600" b="1" dirty="0" smtClean="0"/>
              <a:t>Through Community Savings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means “cash for investment.” or </a:t>
            </a:r>
          </a:p>
          <a:p>
            <a:r>
              <a:rPr lang="en-US" dirty="0" smtClean="0"/>
              <a:t>a resource or resources that can be used to generate economic wealth.</a:t>
            </a:r>
          </a:p>
          <a:p>
            <a:r>
              <a:rPr lang="en-US" dirty="0" smtClean="0"/>
              <a:t>Capital Formation means “transfer of savings to businesses.”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Imran\Desktop\Social Mobilization\The group savings resource book_files\y4094e07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733800"/>
            <a:ext cx="3810000" cy="2914650"/>
          </a:xfrm>
          <a:prstGeom prst="rect">
            <a:avLst/>
          </a:prstGeom>
          <a:noFill/>
        </p:spPr>
      </p:pic>
      <p:pic>
        <p:nvPicPr>
          <p:cNvPr id="8196" name="Picture 4" descr="http://siliconangle.com/files/2011/12/capi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49"/>
            <a:ext cx="3619500" cy="257175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4525963"/>
          </a:xfrm>
        </p:spPr>
        <p:txBody>
          <a:bodyPr/>
          <a:lstStyle/>
          <a:p>
            <a:r>
              <a:rPr lang="en-US" dirty="0" smtClean="0"/>
              <a:t>Capital formation through mobilizing of savings enhances a CBOs power to realize its full potential. </a:t>
            </a:r>
          </a:p>
          <a:p>
            <a:r>
              <a:rPr lang="en-US" dirty="0" smtClean="0"/>
              <a:t>Savings generated by individual members are the assets of the CBO and are the first step towards their self-reliance. </a:t>
            </a:r>
            <a:endParaRPr lang="en-US" dirty="0"/>
          </a:p>
        </p:txBody>
      </p:sp>
      <p:pic>
        <p:nvPicPr>
          <p:cNvPr id="7172" name="Picture 4" descr="http://news.bbc.co.uk/media/images/38309000/jpg/_38309575_notes-ap300.jpg"/>
          <p:cNvPicPr>
            <a:picLocks noChangeAspect="1" noChangeArrowheads="1"/>
          </p:cNvPicPr>
          <p:nvPr/>
        </p:nvPicPr>
        <p:blipFill>
          <a:blip r:embed="rId2"/>
          <a:srcRect r="6032"/>
          <a:stretch>
            <a:fillRect/>
          </a:stretch>
        </p:blipFill>
        <p:spPr bwMode="auto">
          <a:xfrm>
            <a:off x="0" y="4648200"/>
            <a:ext cx="3633893" cy="2209800"/>
          </a:xfrm>
          <a:prstGeom prst="rect">
            <a:avLst/>
          </a:prstGeom>
          <a:noFill/>
        </p:spPr>
      </p:pic>
      <p:pic>
        <p:nvPicPr>
          <p:cNvPr id="7174" name="Picture 6" descr="http://www.dollarsmagazine.com/wp-content/uploads/2010/01/pak-rupe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37290"/>
            <a:ext cx="4038600" cy="2820710"/>
          </a:xfrm>
          <a:prstGeom prst="rect">
            <a:avLst/>
          </a:prstGeom>
          <a:noFill/>
        </p:spPr>
      </p:pic>
      <p:pic>
        <p:nvPicPr>
          <p:cNvPr id="7170" name="Picture 2" descr="http://static.guim.co.uk/sys-images/Money/Pix/pictures/2011/9/7/1315389150006/A-pile-of-coins.-00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486400"/>
            <a:ext cx="2286000" cy="1371600"/>
          </a:xfrm>
          <a:prstGeom prst="rect">
            <a:avLst/>
          </a:prstGeom>
          <a:noFill/>
        </p:spPr>
      </p:pic>
      <p:pic>
        <p:nvPicPr>
          <p:cNvPr id="7" name="Picture 2" descr="http://static.guim.co.uk/sys-images/Money/Pix/pictures/2011/9/7/1315389150006/A-pile-of-coins.-00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819400"/>
            <a:ext cx="2286000" cy="1371600"/>
          </a:xfrm>
          <a:prstGeom prst="rect">
            <a:avLst/>
          </a:prstGeom>
          <a:noFill/>
        </p:spPr>
      </p:pic>
      <p:pic>
        <p:nvPicPr>
          <p:cNvPr id="8" name="Picture 2" descr="http://static.guim.co.uk/sys-images/Money/Pix/pictures/2011/9/7/1315389150006/A-pile-of-coins.-00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276600"/>
            <a:ext cx="2286000" cy="1371600"/>
          </a:xfrm>
          <a:prstGeom prst="rect">
            <a:avLst/>
          </a:prstGeom>
          <a:noFill/>
        </p:spPr>
      </p:pic>
      <p:pic>
        <p:nvPicPr>
          <p:cNvPr id="9" name="Picture 2" descr="http://static.guim.co.uk/sys-images/Money/Pix/pictures/2011/9/7/1315389150006/A-pile-of-coins.-00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276600"/>
            <a:ext cx="2286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ages01.olx.com.pk/ui/20/31/26/1336192279_369822526_1-Community-Enterprise-Women-Development-Organization-CEWDO-IsLamabad.jpg"/>
          <p:cNvPicPr>
            <a:picLocks noChangeAspect="1" noChangeArrowheads="1"/>
          </p:cNvPicPr>
          <p:nvPr/>
        </p:nvPicPr>
        <p:blipFill>
          <a:blip r:embed="rId2"/>
          <a:srcRect b="41784"/>
          <a:stretch>
            <a:fillRect/>
          </a:stretch>
        </p:blipFill>
        <p:spPr bwMode="auto">
          <a:xfrm>
            <a:off x="0" y="4495800"/>
            <a:ext cx="5953125" cy="2362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62484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Uses of Capital</a:t>
            </a:r>
          </a:p>
          <a:p>
            <a:r>
              <a:rPr lang="en-US" dirty="0" smtClean="0"/>
              <a:t>CBOs capital can be used for </a:t>
            </a:r>
          </a:p>
          <a:p>
            <a:pPr lvl="1"/>
            <a:r>
              <a:rPr lang="en-US" dirty="0" smtClean="0"/>
              <a:t>Internal credit with interest</a:t>
            </a:r>
          </a:p>
          <a:p>
            <a:pPr lvl="1"/>
            <a:r>
              <a:rPr lang="en-US" dirty="0" smtClean="0"/>
              <a:t>Enable individual members to engage in income-generation activities</a:t>
            </a:r>
          </a:p>
          <a:p>
            <a:pPr lvl="1"/>
            <a:r>
              <a:rPr lang="en-US" dirty="0" smtClean="0"/>
              <a:t>Strengthening CBOs capital base. </a:t>
            </a:r>
          </a:p>
          <a:p>
            <a:pPr lvl="1"/>
            <a:r>
              <a:rPr lang="en-US" dirty="0" smtClean="0"/>
              <a:t>Enterprise development at community level</a:t>
            </a:r>
          </a:p>
          <a:p>
            <a:pPr lvl="1"/>
            <a:r>
              <a:rPr lang="en-US" dirty="0" smtClean="0"/>
              <a:t>Contribute to local development initiatives</a:t>
            </a:r>
          </a:p>
          <a:p>
            <a:endParaRPr lang="en-US" dirty="0"/>
          </a:p>
        </p:txBody>
      </p:sp>
      <p:pic>
        <p:nvPicPr>
          <p:cNvPr id="4" name="Picture 6" descr="http://www.adamsmithinternational.com/files/imagecache/page_image/files/Af%20currency%20deal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828800"/>
            <a:ext cx="1504950" cy="2006601"/>
          </a:xfrm>
          <a:prstGeom prst="rect">
            <a:avLst/>
          </a:prstGeom>
          <a:noFill/>
        </p:spPr>
      </p:pic>
      <p:pic>
        <p:nvPicPr>
          <p:cNvPr id="6146" name="Picture 2" descr="C:\Users\Imran\Desktop\Social Mobilization\The group savings resource book_files\y4094e0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0"/>
            <a:ext cx="2895600" cy="2020485"/>
          </a:xfrm>
          <a:prstGeom prst="rect">
            <a:avLst/>
          </a:prstGeom>
          <a:noFill/>
        </p:spPr>
      </p:pic>
      <p:pic>
        <p:nvPicPr>
          <p:cNvPr id="6148" name="Picture 4" descr="http://www.cbm.org/programmes/images/7533127_165a7336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6975" y="5168231"/>
            <a:ext cx="2867025" cy="1689769"/>
          </a:xfrm>
          <a:prstGeom prst="rect">
            <a:avLst/>
          </a:prstGeom>
          <a:noFill/>
        </p:spPr>
      </p:pic>
      <p:pic>
        <p:nvPicPr>
          <p:cNvPr id="6150" name="Picture 6" descr="http://www.unodc.org/images/laopdr/Stories/IGM_training_i32/IGM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352800"/>
            <a:ext cx="2209800" cy="18190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3810000" cy="64633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Enterprise</a:t>
            </a:r>
            <a:r>
              <a:rPr lang="en-US" dirty="0" smtClean="0"/>
              <a:t>: business activities directed at profit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Training for Human Resource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means “somebody or something that is a source of help or information</a:t>
            </a:r>
            <a:r>
              <a:rPr lang="en-US" b="1" dirty="0" smtClean="0"/>
              <a:t>.”</a:t>
            </a:r>
          </a:p>
          <a:p>
            <a:r>
              <a:rPr lang="en-US" dirty="0" smtClean="0"/>
              <a:t>Human Resources are all the people working within a CBO.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members can maximize their potential not only by organizing themselves but also by upgrading their existing skills to better manage new inputs. –</a:t>
            </a:r>
            <a:r>
              <a:rPr lang="en-US" dirty="0" err="1" smtClean="0"/>
              <a:t>e.g</a:t>
            </a:r>
            <a:r>
              <a:rPr lang="en-US" dirty="0" smtClean="0"/>
              <a:t> new community initiatives, establishing links with local government.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social </a:t>
            </a:r>
            <a:r>
              <a:rPr lang="en-US" dirty="0" err="1" smtClean="0"/>
              <a:t>mobilizer</a:t>
            </a:r>
            <a:r>
              <a:rPr lang="en-US" dirty="0" smtClean="0"/>
              <a:t> can support </a:t>
            </a:r>
          </a:p>
          <a:p>
            <a:pPr lvl="1"/>
            <a:r>
              <a:rPr lang="en-US" dirty="0" smtClean="0"/>
              <a:t>Direct training, </a:t>
            </a:r>
          </a:p>
          <a:p>
            <a:pPr lvl="1"/>
            <a:r>
              <a:rPr lang="en-US" dirty="0" smtClean="0"/>
              <a:t>Exchange visits, and </a:t>
            </a:r>
          </a:p>
          <a:p>
            <a:pPr lvl="1"/>
            <a:r>
              <a:rPr lang="en-US" dirty="0" smtClean="0"/>
              <a:t>other capacity building activities based on needs identified by the members of the CBO.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of the key skills might include, </a:t>
            </a:r>
          </a:p>
          <a:p>
            <a:pPr lvl="1"/>
            <a:r>
              <a:rPr lang="en-US" dirty="0" smtClean="0"/>
              <a:t>advocacy skills, </a:t>
            </a:r>
          </a:p>
          <a:p>
            <a:pPr lvl="1"/>
            <a:r>
              <a:rPr lang="en-US" dirty="0" smtClean="0"/>
              <a:t>accounting, </a:t>
            </a:r>
          </a:p>
          <a:p>
            <a:pPr lvl="1"/>
            <a:r>
              <a:rPr lang="en-US" dirty="0" smtClean="0"/>
              <a:t>record keeping, </a:t>
            </a:r>
          </a:p>
          <a:p>
            <a:pPr lvl="1"/>
            <a:r>
              <a:rPr lang="en-US" dirty="0" smtClean="0"/>
              <a:t>village profiling, </a:t>
            </a:r>
          </a:p>
          <a:p>
            <a:pPr lvl="1"/>
            <a:r>
              <a:rPr lang="en-US" dirty="0" smtClean="0"/>
              <a:t>networking, </a:t>
            </a:r>
          </a:p>
          <a:p>
            <a:pPr lvl="1"/>
            <a:r>
              <a:rPr lang="en-US" dirty="0" smtClean="0"/>
              <a:t>fundraising, </a:t>
            </a:r>
          </a:p>
          <a:p>
            <a:pPr lvl="1"/>
            <a:r>
              <a:rPr lang="en-US" dirty="0" smtClean="0"/>
              <a:t>Organizational development, </a:t>
            </a:r>
          </a:p>
          <a:p>
            <a:pPr lvl="1"/>
            <a:r>
              <a:rPr lang="en-US" dirty="0" smtClean="0"/>
              <a:t>Leadership skills, </a:t>
            </a:r>
          </a:p>
          <a:p>
            <a:pPr lvl="1"/>
            <a:r>
              <a:rPr lang="en-US" dirty="0" smtClean="0"/>
              <a:t>Natural resource management skills, etc.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development is the organized effort to improve the condition of community life, primarily through the enlistment of self-help and cooperative efforts from villagers, but with technical support from government or </a:t>
            </a:r>
            <a:r>
              <a:rPr lang="en-US" dirty="0" err="1" smtClean="0"/>
              <a:t>ngos</a:t>
            </a:r>
            <a:r>
              <a:rPr lang="en-US" dirty="0" smtClean="0"/>
              <a:t> (</a:t>
            </a:r>
            <a:r>
              <a:rPr lang="en-US" dirty="0" err="1" smtClean="0"/>
              <a:t>Zari</a:t>
            </a:r>
            <a:r>
              <a:rPr lang="en-US" dirty="0" smtClean="0"/>
              <a:t> </a:t>
            </a:r>
            <a:r>
              <a:rPr lang="en-US" dirty="0" err="1" smtClean="0"/>
              <a:t>Rafiq</a:t>
            </a:r>
            <a:r>
              <a:rPr lang="en-US" dirty="0"/>
              <a:t>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better human resource development, it is essential that trained individuals take-up the responsibility to train other community </a:t>
            </a:r>
            <a:r>
              <a:rPr lang="en-US" dirty="0" err="1" smtClean="0"/>
              <a:t>memebrs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is a process whereby community members come together to take collective action and generate solutions to common problems. The scope of community development can vary from small initiatives within a small group, to large initiatives that involve the whole community.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tool for community development.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8.9.2005, </a:t>
            </a:r>
            <a:r>
              <a:rPr lang="en-US" dirty="0" err="1" smtClean="0"/>
              <a:t>Balakot</a:t>
            </a:r>
            <a:r>
              <a:rPr lang="en-US" dirty="0" smtClean="0"/>
              <a:t> </a:t>
            </a:r>
            <a:r>
              <a:rPr lang="en-US" dirty="0" err="1" smtClean="0"/>
              <a:t>Mansehra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http://www.hamariweb.com/images/articles/articles/16511_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hamariweb.com/images/articles/articles/16511_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Imran\Desktop\Social Mobilization\Earthquake 2005 Balak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6773550" cy="277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Imran\Desktop\Social Mobilization\Earthquake 2005 Balakot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43" y="4343400"/>
            <a:ext cx="696685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 2005 earthquake was a  major earthquake   centered in the Pakistan administered Kashmir near the city of </a:t>
            </a:r>
            <a:r>
              <a:rPr lang="en-US" dirty="0" err="1" smtClean="0"/>
              <a:t>Muzaffarabad</a:t>
            </a:r>
            <a:r>
              <a:rPr lang="en-US" dirty="0" smtClean="0"/>
              <a:t>, also affecting and the Khyber Pakhtunkhwa province of Pakistan. </a:t>
            </a:r>
          </a:p>
          <a:p>
            <a:r>
              <a:rPr lang="en-US" dirty="0" smtClean="0"/>
              <a:t>It occurred at 08:52:37 Pakistan Standard Time on 8 October 2005. </a:t>
            </a:r>
          </a:p>
          <a:p>
            <a:r>
              <a:rPr lang="en-US" dirty="0" smtClean="0"/>
              <a:t>It registered a moment magnitude of </a:t>
            </a:r>
            <a:r>
              <a:rPr lang="en-US" b="1" dirty="0" smtClean="0"/>
              <a:t>7.6 </a:t>
            </a:r>
            <a:r>
              <a:rPr lang="en-US" dirty="0" smtClean="0"/>
              <a:t>making it similar in size to the </a:t>
            </a:r>
            <a:r>
              <a:rPr lang="en-US" b="1" dirty="0" smtClean="0"/>
              <a:t>1906 San Francisco </a:t>
            </a:r>
            <a:r>
              <a:rPr lang="en-US" dirty="0" smtClean="0"/>
              <a:t>earthquake, the </a:t>
            </a:r>
            <a:r>
              <a:rPr lang="en-US" b="1" dirty="0" smtClean="0"/>
              <a:t>1935 Quetta </a:t>
            </a:r>
            <a:r>
              <a:rPr lang="en-US" dirty="0" smtClean="0"/>
              <a:t>earthquake, the </a:t>
            </a:r>
            <a:r>
              <a:rPr lang="en-US" b="1" dirty="0" smtClean="0"/>
              <a:t>2001 Gujarat earthquake</a:t>
            </a:r>
            <a:r>
              <a:rPr lang="en-US" dirty="0" smtClean="0"/>
              <a:t>, and the </a:t>
            </a:r>
            <a:r>
              <a:rPr lang="en-US" b="1" dirty="0" smtClean="0"/>
              <a:t>2009 Sumatra </a:t>
            </a:r>
            <a:r>
              <a:rPr lang="en-US" dirty="0" smtClean="0"/>
              <a:t>earthquakes. </a:t>
            </a:r>
          </a:p>
          <a:p>
            <a:r>
              <a:rPr lang="en-US" dirty="0" smtClean="0"/>
              <a:t>As of 8 November, the government of Pakistan's official </a:t>
            </a:r>
            <a:r>
              <a:rPr lang="en-US" b="1" dirty="0" smtClean="0"/>
              <a:t>death </a:t>
            </a:r>
            <a:r>
              <a:rPr lang="en-US" dirty="0" smtClean="0"/>
              <a:t>toll was </a:t>
            </a:r>
            <a:r>
              <a:rPr lang="en-US" b="1" dirty="0" smtClean="0"/>
              <a:t>75,000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earthquake also affected countries in the surrounding region where tremors were felt in </a:t>
            </a:r>
            <a:r>
              <a:rPr lang="en-US" b="1" dirty="0" smtClean="0"/>
              <a:t>Tajikistan</a:t>
            </a:r>
            <a:r>
              <a:rPr lang="en-US" dirty="0" smtClean="0"/>
              <a:t> and </a:t>
            </a:r>
            <a:r>
              <a:rPr lang="en-US" b="1" dirty="0" smtClean="0"/>
              <a:t>western China</a:t>
            </a:r>
            <a:r>
              <a:rPr lang="en-US" dirty="0" smtClean="0"/>
              <a:t>, while officials say nearly </a:t>
            </a:r>
            <a:r>
              <a:rPr lang="en-US" b="1" dirty="0" smtClean="0"/>
              <a:t>1,400 </a:t>
            </a:r>
            <a:r>
              <a:rPr lang="en-US" dirty="0" smtClean="0"/>
              <a:t>people also </a:t>
            </a:r>
            <a:r>
              <a:rPr lang="en-US" b="1" dirty="0" smtClean="0"/>
              <a:t>died in Jammu and Kashmir</a:t>
            </a:r>
            <a:r>
              <a:rPr lang="en-US" dirty="0" smtClean="0"/>
              <a:t> and </a:t>
            </a:r>
            <a:r>
              <a:rPr lang="en-US" b="1" dirty="0" smtClean="0"/>
              <a:t>four people </a:t>
            </a:r>
            <a:r>
              <a:rPr lang="en-US" dirty="0" smtClean="0"/>
              <a:t>in neighboring  </a:t>
            </a:r>
            <a:r>
              <a:rPr lang="en-US" b="1" dirty="0" err="1" smtClean="0"/>
              <a:t>Nangarhar</a:t>
            </a:r>
            <a:r>
              <a:rPr lang="en-US" b="1" dirty="0" smtClean="0"/>
              <a:t> Province</a:t>
            </a:r>
            <a:r>
              <a:rPr lang="en-US" dirty="0" smtClean="0"/>
              <a:t> of Afghanistan. </a:t>
            </a:r>
          </a:p>
          <a:p>
            <a:endParaRPr lang="en-US" dirty="0"/>
          </a:p>
        </p:txBody>
      </p:sp>
      <p:pic>
        <p:nvPicPr>
          <p:cNvPr id="4" name="Picture 5" descr="C:\Users\Imran\Desktop\Social Mobilization\Earthquake 2005 Balakot.gif"/>
          <p:cNvPicPr>
            <a:picLocks noChangeAspect="1" noChangeArrowheads="1"/>
          </p:cNvPicPr>
          <p:nvPr/>
        </p:nvPicPr>
        <p:blipFill>
          <a:blip r:embed="rId2"/>
          <a:srcRect l="44999"/>
          <a:stretch>
            <a:fillRect/>
          </a:stretch>
        </p:blipFill>
        <p:spPr bwMode="auto">
          <a:xfrm>
            <a:off x="5791200" y="0"/>
            <a:ext cx="3352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Imran\Desktop\Social Mobilization\Earthquake 2005 Balakot.gif"/>
          <p:cNvPicPr>
            <a:picLocks noChangeAspect="1" noChangeArrowheads="1"/>
          </p:cNvPicPr>
          <p:nvPr/>
        </p:nvPicPr>
        <p:blipFill>
          <a:blip r:embed="rId2"/>
          <a:srcRect l="44999"/>
          <a:stretch>
            <a:fillRect/>
          </a:stretch>
        </p:blipFill>
        <p:spPr bwMode="auto">
          <a:xfrm>
            <a:off x="0" y="0"/>
            <a:ext cx="3352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Imran\Desktop\Social Mobilization\Earthquake 2005 Balakot.gif"/>
          <p:cNvPicPr>
            <a:picLocks noChangeAspect="1" noChangeArrowheads="1"/>
          </p:cNvPicPr>
          <p:nvPr/>
        </p:nvPicPr>
        <p:blipFill>
          <a:blip r:embed="rId2"/>
          <a:srcRect l="44999"/>
          <a:stretch>
            <a:fillRect/>
          </a:stretch>
        </p:blipFill>
        <p:spPr bwMode="auto">
          <a:xfrm>
            <a:off x="2667000" y="0"/>
            <a:ext cx="3352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1496</Words>
  <Application>Microsoft Office PowerPoint</Application>
  <PresentationFormat>On-screen Show (4:3)</PresentationFormat>
  <Paragraphs>159</Paragraphs>
  <Slides>40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Social Mobilization: A Conceptual Understanding</vt:lpstr>
      <vt:lpstr>Development</vt:lpstr>
      <vt:lpstr>Community Development</vt:lpstr>
      <vt:lpstr>Community Development</vt:lpstr>
      <vt:lpstr>Community Development</vt:lpstr>
      <vt:lpstr>Social Mobilization</vt:lpstr>
      <vt:lpstr>Earthquake 8.9.2005, Balakot Mansehra</vt:lpstr>
      <vt:lpstr>Slide 8</vt:lpstr>
      <vt:lpstr>Slide 9</vt:lpstr>
      <vt:lpstr>Slide 10</vt:lpstr>
      <vt:lpstr>Swiss Agency for Development and Cooperation - SDC</vt:lpstr>
      <vt:lpstr>Earthquake Proof House Design</vt:lpstr>
      <vt:lpstr>Slide 13</vt:lpstr>
      <vt:lpstr>M. Kamran, Manager SDC, Mansehra</vt:lpstr>
      <vt:lpstr>Slide 15</vt:lpstr>
      <vt:lpstr>Slide 16</vt:lpstr>
      <vt:lpstr>What is Social Mobilization? </vt:lpstr>
      <vt:lpstr>Social Mobilization</vt:lpstr>
      <vt:lpstr>Social Mobility</vt:lpstr>
      <vt:lpstr>Social Movement</vt:lpstr>
      <vt:lpstr>Key Elements of Social Mobilization</vt:lpstr>
      <vt:lpstr>1. Organizational Development</vt:lpstr>
      <vt:lpstr>Slide 23</vt:lpstr>
      <vt:lpstr>Slide 24</vt:lpstr>
      <vt:lpstr>Types of Community Based Organizations</vt:lpstr>
      <vt:lpstr>i. CBOs with Specific Focus</vt:lpstr>
      <vt:lpstr>ii. Multi-Purpose/Broad-based CBOs</vt:lpstr>
      <vt:lpstr>Factors promoting Effective Organizational Development</vt:lpstr>
      <vt:lpstr>i. Building Democratic Principles</vt:lpstr>
      <vt:lpstr>ii. Build Leadership Capacity</vt:lpstr>
      <vt:lpstr>iii. Building Incentives</vt:lpstr>
      <vt:lpstr>iv. Inclusive Approach</vt:lpstr>
      <vt:lpstr>2. Capital Formation for Development  Through Community Savings </vt:lpstr>
      <vt:lpstr>Slide 34</vt:lpstr>
      <vt:lpstr>Slide 35</vt:lpstr>
      <vt:lpstr>3. Training for Human Resource Development</vt:lpstr>
      <vt:lpstr>Slide 37</vt:lpstr>
      <vt:lpstr>Slide 38</vt:lpstr>
      <vt:lpstr>Slide 39</vt:lpstr>
      <vt:lpstr>Slide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Imran</cp:lastModifiedBy>
  <cp:revision>119</cp:revision>
  <dcterms:created xsi:type="dcterms:W3CDTF">2013-05-20T15:28:44Z</dcterms:created>
  <dcterms:modified xsi:type="dcterms:W3CDTF">2013-05-29T09:01:24Z</dcterms:modified>
</cp:coreProperties>
</file>